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62" r:id="rId1"/>
  </p:sldMasterIdLst>
  <p:notesMasterIdLst>
    <p:notesMasterId r:id="rId16"/>
  </p:notesMasterIdLst>
  <p:sldIdLst>
    <p:sldId id="256" r:id="rId2"/>
    <p:sldId id="257" r:id="rId3"/>
    <p:sldId id="261" r:id="rId4"/>
    <p:sldId id="264" r:id="rId5"/>
    <p:sldId id="265" r:id="rId6"/>
    <p:sldId id="266" r:id="rId7"/>
    <p:sldId id="267" r:id="rId8"/>
    <p:sldId id="268" r:id="rId9"/>
    <p:sldId id="269" r:id="rId10"/>
    <p:sldId id="270" r:id="rId11"/>
    <p:sldId id="271" r:id="rId12"/>
    <p:sldId id="272" r:id="rId13"/>
    <p:sldId id="273" r:id="rId14"/>
    <p:sldId id="27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279"/>
    <p:restoredTop sz="94148"/>
  </p:normalViewPr>
  <p:slideViewPr>
    <p:cSldViewPr snapToGrid="0" snapToObjects="1">
      <p:cViewPr varScale="1">
        <p:scale>
          <a:sx n="100" d="100"/>
          <a:sy n="100" d="100"/>
        </p:scale>
        <p:origin x="160"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A1805A-EDB4-0842-8A3C-234854688672}" type="datetimeFigureOut">
              <a:rPr lang="es-ES_tradnl" smtClean="0"/>
              <a:t>22/1/21</a:t>
            </a:fld>
            <a:endParaRPr lang="es-ES_tradn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55F7FA-BB17-DB40-91E3-9B07D5963844}" type="slidenum">
              <a:rPr lang="es-ES_tradnl" smtClean="0"/>
              <a:t>‹Nº›</a:t>
            </a:fld>
            <a:endParaRPr lang="es-ES_tradnl"/>
          </a:p>
        </p:txBody>
      </p:sp>
    </p:spTree>
    <p:extLst>
      <p:ext uri="{BB962C8B-B14F-4D97-AF65-F5344CB8AC3E}">
        <p14:creationId xmlns:p14="http://schemas.microsoft.com/office/powerpoint/2010/main" val="558434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_tradnl" dirty="0"/>
          </a:p>
        </p:txBody>
      </p:sp>
      <p:sp>
        <p:nvSpPr>
          <p:cNvPr id="4" name="Marcador de número de diapositiva 3"/>
          <p:cNvSpPr>
            <a:spLocks noGrp="1"/>
          </p:cNvSpPr>
          <p:nvPr>
            <p:ph type="sldNum" sz="quarter" idx="10"/>
          </p:nvPr>
        </p:nvSpPr>
        <p:spPr/>
        <p:txBody>
          <a:bodyPr/>
          <a:lstStyle/>
          <a:p>
            <a:fld id="{C155F7FA-BB17-DB40-91E3-9B07D5963844}" type="slidenum">
              <a:rPr lang="es-ES_tradnl" smtClean="0"/>
              <a:t>1</a:t>
            </a:fld>
            <a:endParaRPr lang="es-ES_tradnl"/>
          </a:p>
        </p:txBody>
      </p:sp>
    </p:spTree>
    <p:extLst>
      <p:ext uri="{BB962C8B-B14F-4D97-AF65-F5344CB8AC3E}">
        <p14:creationId xmlns:p14="http://schemas.microsoft.com/office/powerpoint/2010/main" val="1099591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s-ES"/>
              <a:t>Clic para editar título</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65443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a:t>Clic para editar título</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8A87A34-81AB-432B-8DAE-1953F412C126}" type="datetimeFigureOut">
              <a:rPr lang="en-US" smtClean="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802082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Clic para editar título</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el estilo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8A87A34-81AB-432B-8DAE-1953F412C126}" type="datetimeFigureOut">
              <a:rPr lang="en-US" smtClean="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6338634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a:t>Clic para editar título</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8A87A34-81AB-432B-8DAE-1953F412C126}" type="datetimeFigureOut">
              <a:rPr lang="en-US" smtClean="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694923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Clic para editar título</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8A87A34-81AB-432B-8DAE-1953F412C126}" type="datetimeFigureOut">
              <a:rPr lang="en-US" smtClean="0"/>
              <a:pPr/>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9023687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a:t>Clic para editar título</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el estilo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8A87A34-81AB-432B-8DAE-1953F412C126}" type="datetimeFigureOut">
              <a:rPr lang="en-US" smtClean="0"/>
              <a:pPr/>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5813266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 para editar título</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4535265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a:t>Clic para editar título</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794963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 para editar título</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573243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a:t>Clic para editar título</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8A87A34-81AB-432B-8DAE-1953F412C126}" type="datetimeFigureOut">
              <a:rPr lang="en-US" smtClean="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6871115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 para editar título</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0577505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Clic para editar título</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536439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a:t>Clic para editar título</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590162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1/22/21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19251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a:t>Clic para editar título</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48A87A34-81AB-432B-8DAE-1953F412C126}" type="datetimeFigureOut">
              <a:rPr lang="en-US" smtClean="0"/>
              <a:t>1/22/21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62669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a:t>Clic para editar título</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Arrastre la imagen al marcador de posición o haga clic en el icono para agregar</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48A87A34-81AB-432B-8DAE-1953F412C126}" type="datetimeFigureOut">
              <a:rPr lang="en-US" smtClean="0"/>
              <a:t>1/22/21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3933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a:t>Clic para editar título</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1/22/21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435861972"/>
      </p:ext>
    </p:extLst>
  </p:cSld>
  <p:clrMap bg1="lt1" tx1="dk1" bg2="lt2" tx2="dk2" accent1="accent1" accent2="accent2" accent3="accent3" accent4="accent4" accent5="accent5" accent6="accent6" hlink="hlink" folHlink="folHlink"/>
  <p:sldLayoutIdLst>
    <p:sldLayoutId id="2147484163" r:id="rId1"/>
    <p:sldLayoutId id="2147484164" r:id="rId2"/>
    <p:sldLayoutId id="2147484165" r:id="rId3"/>
    <p:sldLayoutId id="2147484166" r:id="rId4"/>
    <p:sldLayoutId id="2147484167" r:id="rId5"/>
    <p:sldLayoutId id="2147484168" r:id="rId6"/>
    <p:sldLayoutId id="2147484169" r:id="rId7"/>
    <p:sldLayoutId id="2147484170" r:id="rId8"/>
    <p:sldLayoutId id="2147484171" r:id="rId9"/>
    <p:sldLayoutId id="2147484172" r:id="rId10"/>
    <p:sldLayoutId id="2147484173" r:id="rId11"/>
    <p:sldLayoutId id="2147484174" r:id="rId12"/>
    <p:sldLayoutId id="2147484175" r:id="rId13"/>
    <p:sldLayoutId id="2147484176" r:id="rId14"/>
    <p:sldLayoutId id="2147484177" r:id="rId15"/>
    <p:sldLayoutId id="2147484178" r:id="rId16"/>
  </p:sldLayoutIdLst>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50544" y="893763"/>
            <a:ext cx="9294496" cy="2387600"/>
          </a:xfrm>
        </p:spPr>
        <p:txBody>
          <a:bodyPr/>
          <a:lstStyle/>
          <a:p>
            <a:r>
              <a:rPr lang="es-ES_tradnl" dirty="0">
                <a:latin typeface="Arial" charset="0"/>
                <a:ea typeface="Arial" charset="0"/>
                <a:cs typeface="Arial" charset="0"/>
              </a:rPr>
              <a:t>Introducción al entorno de desarrollo integrado Xcode</a:t>
            </a:r>
          </a:p>
        </p:txBody>
      </p:sp>
      <p:sp>
        <p:nvSpPr>
          <p:cNvPr id="3" name="Subtítulo 2"/>
          <p:cNvSpPr>
            <a:spLocks noGrp="1"/>
          </p:cNvSpPr>
          <p:nvPr>
            <p:ph type="subTitle" idx="1"/>
          </p:nvPr>
        </p:nvSpPr>
        <p:spPr>
          <a:xfrm>
            <a:off x="1403984" y="3510598"/>
            <a:ext cx="8791575" cy="558030"/>
          </a:xfrm>
        </p:spPr>
        <p:txBody>
          <a:bodyPr/>
          <a:lstStyle/>
          <a:p>
            <a:r>
              <a:rPr lang="es-ES_tradnl" dirty="0">
                <a:solidFill>
                  <a:schemeClr val="tx1"/>
                </a:solidFill>
              </a:rPr>
              <a:t>Ing. </a:t>
            </a:r>
            <a:r>
              <a:rPr lang="es-ES_tradnl" dirty="0">
                <a:solidFill>
                  <a:schemeClr val="tx1"/>
                </a:solidFill>
                <a:latin typeface="Arial" charset="0"/>
                <a:ea typeface="Arial" charset="0"/>
                <a:cs typeface="Arial" charset="0"/>
              </a:rPr>
              <a:t>Felipe</a:t>
            </a:r>
            <a:r>
              <a:rPr lang="es-ES_tradnl" dirty="0">
                <a:solidFill>
                  <a:schemeClr val="tx1"/>
                </a:solidFill>
              </a:rPr>
              <a:t> Hernández Palafox </a:t>
            </a:r>
          </a:p>
        </p:txBody>
      </p:sp>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10291" y="4068628"/>
            <a:ext cx="3004949" cy="2253712"/>
          </a:xfrm>
          <a:prstGeom prst="rect">
            <a:avLst/>
          </a:prstGeom>
          <a:ln>
            <a:noFill/>
          </a:ln>
          <a:effectLst>
            <a:outerShdw blurRad="292100" dist="139700" dir="2700000" algn="tl" rotWithShape="0">
              <a:srgbClr val="333333">
                <a:alpha val="65000"/>
              </a:srgbClr>
            </a:outerShdw>
          </a:effectLst>
        </p:spPr>
      </p:pic>
      <p:pic>
        <p:nvPicPr>
          <p:cNvPr id="7" name="Imagen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6760" y="3585033"/>
            <a:ext cx="1646372" cy="1646372"/>
          </a:xfrm>
          <a:prstGeom prst="rect">
            <a:avLst/>
          </a:prstGeom>
        </p:spPr>
      </p:pic>
    </p:spTree>
    <p:extLst>
      <p:ext uri="{BB962C8B-B14F-4D97-AF65-F5344CB8AC3E}">
        <p14:creationId xmlns:p14="http://schemas.microsoft.com/office/powerpoint/2010/main" val="1240420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9F7189A7-7C3D-0745-B3BD-73735750B454}"/>
              </a:ext>
            </a:extLst>
          </p:cNvPr>
          <p:cNvPicPr>
            <a:picLocks noChangeAspect="1"/>
          </p:cNvPicPr>
          <p:nvPr/>
        </p:nvPicPr>
        <p:blipFill>
          <a:blip r:embed="rId2"/>
          <a:stretch>
            <a:fillRect/>
          </a:stretch>
        </p:blipFill>
        <p:spPr>
          <a:xfrm>
            <a:off x="584269" y="844409"/>
            <a:ext cx="9893231" cy="5809974"/>
          </a:xfrm>
          <a:prstGeom prst="rect">
            <a:avLst/>
          </a:prstGeom>
        </p:spPr>
      </p:pic>
      <p:sp>
        <p:nvSpPr>
          <p:cNvPr id="2" name="Título 1"/>
          <p:cNvSpPr>
            <a:spLocks noGrp="1"/>
          </p:cNvSpPr>
          <p:nvPr>
            <p:ph type="title"/>
          </p:nvPr>
        </p:nvSpPr>
        <p:spPr>
          <a:xfrm>
            <a:off x="317570" y="114925"/>
            <a:ext cx="4958968" cy="634583"/>
          </a:xfrm>
        </p:spPr>
        <p:txBody>
          <a:bodyPr>
            <a:normAutofit fontScale="90000"/>
          </a:bodyPr>
          <a:lstStyle/>
          <a:p>
            <a:r>
              <a:rPr lang="es-ES_tradnl" dirty="0"/>
              <a:t>Interface Builder</a:t>
            </a:r>
          </a:p>
        </p:txBody>
      </p:sp>
      <p:sp>
        <p:nvSpPr>
          <p:cNvPr id="5" name="Rectángulo 4"/>
          <p:cNvSpPr/>
          <p:nvPr/>
        </p:nvSpPr>
        <p:spPr>
          <a:xfrm>
            <a:off x="317569" y="1169233"/>
            <a:ext cx="2155808" cy="5396459"/>
          </a:xfrm>
          <a:prstGeom prst="rect">
            <a:avLst/>
          </a:prstGeom>
          <a:noFill/>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5400" dirty="0">
                <a:solidFill>
                  <a:srgbClr val="C00000"/>
                </a:solidFill>
              </a:rPr>
              <a:t>1</a:t>
            </a:r>
          </a:p>
        </p:txBody>
      </p:sp>
      <p:sp>
        <p:nvSpPr>
          <p:cNvPr id="7" name="Rectángulo 6"/>
          <p:cNvSpPr/>
          <p:nvPr/>
        </p:nvSpPr>
        <p:spPr>
          <a:xfrm>
            <a:off x="2643541" y="1169233"/>
            <a:ext cx="6170259" cy="5396459"/>
          </a:xfrm>
          <a:prstGeom prst="rect">
            <a:avLst/>
          </a:prstGeom>
          <a:noFill/>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5400" dirty="0">
                <a:solidFill>
                  <a:srgbClr val="C00000"/>
                </a:solidFill>
              </a:rPr>
              <a:t>2</a:t>
            </a:r>
          </a:p>
        </p:txBody>
      </p:sp>
      <p:sp>
        <p:nvSpPr>
          <p:cNvPr id="8" name="Rectángulo 7"/>
          <p:cNvSpPr/>
          <p:nvPr/>
        </p:nvSpPr>
        <p:spPr>
          <a:xfrm>
            <a:off x="8832743" y="1182766"/>
            <a:ext cx="2073014" cy="3222885"/>
          </a:xfrm>
          <a:prstGeom prst="rect">
            <a:avLst/>
          </a:prstGeom>
          <a:noFill/>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5400" dirty="0">
                <a:solidFill>
                  <a:srgbClr val="C00000"/>
                </a:solidFill>
              </a:rPr>
              <a:t>3</a:t>
            </a:r>
          </a:p>
        </p:txBody>
      </p:sp>
      <p:sp>
        <p:nvSpPr>
          <p:cNvPr id="9" name="Rectángulo 8"/>
          <p:cNvSpPr/>
          <p:nvPr/>
        </p:nvSpPr>
        <p:spPr>
          <a:xfrm>
            <a:off x="8832743" y="4519908"/>
            <a:ext cx="2073014" cy="2045784"/>
          </a:xfrm>
          <a:prstGeom prst="rect">
            <a:avLst/>
          </a:prstGeom>
          <a:noFill/>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5400" dirty="0">
                <a:solidFill>
                  <a:srgbClr val="C00000"/>
                </a:solidFill>
              </a:rPr>
              <a:t>4</a:t>
            </a:r>
          </a:p>
        </p:txBody>
      </p:sp>
    </p:spTree>
    <p:extLst>
      <p:ext uri="{BB962C8B-B14F-4D97-AF65-F5344CB8AC3E}">
        <p14:creationId xmlns:p14="http://schemas.microsoft.com/office/powerpoint/2010/main" val="1544248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a:t>Interface Builder</a:t>
            </a:r>
          </a:p>
        </p:txBody>
      </p:sp>
      <p:sp>
        <p:nvSpPr>
          <p:cNvPr id="3" name="Marcador de contenido 2"/>
          <p:cNvSpPr>
            <a:spLocks noGrp="1"/>
          </p:cNvSpPr>
          <p:nvPr>
            <p:ph idx="1"/>
          </p:nvPr>
        </p:nvSpPr>
        <p:spPr>
          <a:xfrm>
            <a:off x="677334" y="2160590"/>
            <a:ext cx="8596668" cy="3445732"/>
          </a:xfrm>
        </p:spPr>
        <p:txBody>
          <a:bodyPr/>
          <a:lstStyle/>
          <a:p>
            <a:r>
              <a:rPr lang="es-ES_tradnl" dirty="0"/>
              <a:t>1. Del lado izquierdo tenemos el navegador de archivos, este consta con una lista de archivos y grupos que conforman el proyecto. Los grupos se ven como carpetas en la lista, pero no necesariamente son directorios reales en la carpeta del proyecto.</a:t>
            </a:r>
          </a:p>
          <a:p>
            <a:r>
              <a:rPr lang="es-ES_tradnl" dirty="0"/>
              <a:t>2. En el medio tenemos el editor.</a:t>
            </a:r>
          </a:p>
          <a:p>
            <a:r>
              <a:rPr lang="es-ES_tradnl" dirty="0"/>
              <a:t>3. Tenemos el inspector. Este es un componente de contexto que cambia dependiendo de lo que seleccionemos en el editor.</a:t>
            </a:r>
          </a:p>
          <a:p>
            <a:r>
              <a:rPr lang="es-ES_tradnl" dirty="0"/>
              <a:t>4. En su parte inferior derecha tenemos una librería de elementos de código e interfaz.</a:t>
            </a:r>
          </a:p>
        </p:txBody>
      </p:sp>
    </p:spTree>
    <p:extLst>
      <p:ext uri="{BB962C8B-B14F-4D97-AF65-F5344CB8AC3E}">
        <p14:creationId xmlns:p14="http://schemas.microsoft.com/office/powerpoint/2010/main" val="16855956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id="{21E7BEB4-9B9B-8849-AA1A-651AD3CBA63D}"/>
              </a:ext>
            </a:extLst>
          </p:cNvPr>
          <p:cNvPicPr>
            <a:picLocks noChangeAspect="1"/>
          </p:cNvPicPr>
          <p:nvPr/>
        </p:nvPicPr>
        <p:blipFill>
          <a:blip r:embed="rId2"/>
          <a:stretch>
            <a:fillRect/>
          </a:stretch>
        </p:blipFill>
        <p:spPr>
          <a:xfrm>
            <a:off x="1396999" y="1793965"/>
            <a:ext cx="8375513" cy="4963045"/>
          </a:xfrm>
          <a:prstGeom prst="rect">
            <a:avLst/>
          </a:prstGeom>
        </p:spPr>
      </p:pic>
      <p:sp>
        <p:nvSpPr>
          <p:cNvPr id="2" name="Título 1"/>
          <p:cNvSpPr>
            <a:spLocks noGrp="1"/>
          </p:cNvSpPr>
          <p:nvPr>
            <p:ph type="title"/>
          </p:nvPr>
        </p:nvSpPr>
        <p:spPr>
          <a:xfrm>
            <a:off x="377530" y="234846"/>
            <a:ext cx="3774745" cy="784485"/>
          </a:xfrm>
        </p:spPr>
        <p:txBody>
          <a:bodyPr/>
          <a:lstStyle/>
          <a:p>
            <a:r>
              <a:rPr lang="es-ES_tradnl" dirty="0"/>
              <a:t>Interface Builder</a:t>
            </a:r>
          </a:p>
        </p:txBody>
      </p:sp>
      <p:sp>
        <p:nvSpPr>
          <p:cNvPr id="3" name="Marcador de contenido 2"/>
          <p:cNvSpPr>
            <a:spLocks noGrp="1"/>
          </p:cNvSpPr>
          <p:nvPr>
            <p:ph idx="1"/>
          </p:nvPr>
        </p:nvSpPr>
        <p:spPr>
          <a:xfrm>
            <a:off x="377529" y="1019331"/>
            <a:ext cx="9980673" cy="964367"/>
          </a:xfrm>
        </p:spPr>
        <p:txBody>
          <a:bodyPr>
            <a:normAutofit/>
          </a:bodyPr>
          <a:lstStyle/>
          <a:p>
            <a:r>
              <a:rPr lang="es-ES_tradnl" dirty="0"/>
              <a:t>Si seleccionas el archivo </a:t>
            </a:r>
            <a:r>
              <a:rPr lang="es-ES_tradnl" dirty="0" err="1"/>
              <a:t>Main.storyboard</a:t>
            </a:r>
            <a:r>
              <a:rPr lang="es-ES_tradnl" dirty="0"/>
              <a:t>, el editor lo abrirá en Interface Builder. Este es un módulo de Xcode (antes una aplicación por separado), que sirve para construir las interfaces de usuario que se desplegarán en la pantalla.</a:t>
            </a:r>
          </a:p>
        </p:txBody>
      </p:sp>
      <p:sp>
        <p:nvSpPr>
          <p:cNvPr id="5" name="Rectángulo 4"/>
          <p:cNvSpPr/>
          <p:nvPr/>
        </p:nvSpPr>
        <p:spPr>
          <a:xfrm>
            <a:off x="3104629" y="2447339"/>
            <a:ext cx="1618938" cy="4167266"/>
          </a:xfrm>
          <a:prstGeom prst="rect">
            <a:avLst/>
          </a:prstGeom>
          <a:noFill/>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5400" dirty="0">
                <a:solidFill>
                  <a:srgbClr val="C00000"/>
                </a:solidFill>
              </a:rPr>
              <a:t>1</a:t>
            </a:r>
          </a:p>
        </p:txBody>
      </p:sp>
      <p:sp>
        <p:nvSpPr>
          <p:cNvPr id="6" name="Rectángulo 5"/>
          <p:cNvSpPr/>
          <p:nvPr/>
        </p:nvSpPr>
        <p:spPr>
          <a:xfrm>
            <a:off x="8228145" y="1577088"/>
            <a:ext cx="915855" cy="870251"/>
          </a:xfrm>
          <a:prstGeom prst="rect">
            <a:avLst/>
          </a:prstGeom>
          <a:noFill/>
          <a:effectLst>
            <a:glow rad="101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5400" dirty="0">
                <a:solidFill>
                  <a:srgbClr val="C00000"/>
                </a:solidFill>
              </a:rPr>
              <a:t>2</a:t>
            </a:r>
          </a:p>
        </p:txBody>
      </p:sp>
    </p:spTree>
    <p:extLst>
      <p:ext uri="{BB962C8B-B14F-4D97-AF65-F5344CB8AC3E}">
        <p14:creationId xmlns:p14="http://schemas.microsoft.com/office/powerpoint/2010/main" val="3563975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a:t>Interface Builder</a:t>
            </a:r>
          </a:p>
        </p:txBody>
      </p:sp>
      <p:sp>
        <p:nvSpPr>
          <p:cNvPr id="3" name="Marcador de contenido 2"/>
          <p:cNvSpPr>
            <a:spLocks noGrp="1"/>
          </p:cNvSpPr>
          <p:nvPr>
            <p:ph idx="1"/>
          </p:nvPr>
        </p:nvSpPr>
        <p:spPr>
          <a:xfrm>
            <a:off x="677333" y="2160589"/>
            <a:ext cx="11074955" cy="1721863"/>
          </a:xfrm>
        </p:spPr>
        <p:txBody>
          <a:bodyPr/>
          <a:lstStyle/>
          <a:p>
            <a:r>
              <a:rPr lang="es-ES_tradnl" dirty="0"/>
              <a:t>1. Del lado izquierdo, justo después del navegador de archivos, tenemos una lista jerárquica de las vistas que tenemos en el editor.</a:t>
            </a:r>
          </a:p>
          <a:p>
            <a:r>
              <a:rPr lang="es-ES_tradnl" dirty="0"/>
              <a:t>2. En la librería (debajo del inspector) podemos arrastrar elementos de interfaz para incluirlos en nuestro diseño.</a:t>
            </a:r>
          </a:p>
        </p:txBody>
      </p:sp>
    </p:spTree>
    <p:extLst>
      <p:ext uri="{BB962C8B-B14F-4D97-AF65-F5344CB8AC3E}">
        <p14:creationId xmlns:p14="http://schemas.microsoft.com/office/powerpoint/2010/main" val="4953305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a:t>Conexión mediante los </a:t>
            </a:r>
            <a:r>
              <a:rPr lang="es-ES_tradnl" dirty="0" err="1"/>
              <a:t>Outlet’s</a:t>
            </a:r>
            <a:endParaRPr lang="es-ES_tradnl" dirty="0"/>
          </a:p>
        </p:txBody>
      </p:sp>
      <p:sp>
        <p:nvSpPr>
          <p:cNvPr id="3" name="Marcador de contenido 2"/>
          <p:cNvSpPr>
            <a:spLocks noGrp="1"/>
          </p:cNvSpPr>
          <p:nvPr>
            <p:ph idx="1"/>
          </p:nvPr>
        </p:nvSpPr>
        <p:spPr>
          <a:xfrm>
            <a:off x="677334" y="1361777"/>
            <a:ext cx="9605918" cy="976690"/>
          </a:xfrm>
        </p:spPr>
        <p:txBody>
          <a:bodyPr/>
          <a:lstStyle/>
          <a:p>
            <a:r>
              <a:rPr lang="es-ES_tradnl" dirty="0"/>
              <a:t>En esta pantalla se visualiza la forma en que se conecta del Interface Builder con el código por medio de los </a:t>
            </a:r>
            <a:r>
              <a:rPr lang="es-ES_tradnl" dirty="0" err="1"/>
              <a:t>Outlet’s</a:t>
            </a:r>
            <a:r>
              <a:rPr lang="es-ES_tradnl" dirty="0"/>
              <a:t> para este ejemplo se está utilizando Objective-c como lenguaje.</a:t>
            </a:r>
          </a:p>
        </p:txBody>
      </p:sp>
      <p:pic>
        <p:nvPicPr>
          <p:cNvPr id="4" name="Imagen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9271" y="2338467"/>
            <a:ext cx="8875195" cy="439211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26925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75723" y="225300"/>
            <a:ext cx="11032507" cy="973914"/>
          </a:xfrm>
        </p:spPr>
        <p:txBody>
          <a:bodyPr/>
          <a:lstStyle/>
          <a:p>
            <a:r>
              <a:rPr lang="es-ES_tradnl" dirty="0">
                <a:latin typeface="Arial" charset="0"/>
                <a:ea typeface="Arial" charset="0"/>
                <a:cs typeface="Arial" charset="0"/>
              </a:rPr>
              <a:t>Xcode</a:t>
            </a:r>
          </a:p>
        </p:txBody>
      </p:sp>
      <p:sp>
        <p:nvSpPr>
          <p:cNvPr id="3" name="Marcador de contenido 2"/>
          <p:cNvSpPr>
            <a:spLocks noGrp="1"/>
          </p:cNvSpPr>
          <p:nvPr>
            <p:ph idx="1"/>
          </p:nvPr>
        </p:nvSpPr>
        <p:spPr>
          <a:xfrm>
            <a:off x="2292930" y="1580938"/>
            <a:ext cx="9164834" cy="2474425"/>
          </a:xfrm>
        </p:spPr>
        <p:txBody>
          <a:bodyPr>
            <a:normAutofit/>
          </a:bodyPr>
          <a:lstStyle/>
          <a:p>
            <a:r>
              <a:rPr lang="es-ES_tradnl" sz="2000" dirty="0">
                <a:solidFill>
                  <a:schemeClr val="tx1"/>
                </a:solidFill>
                <a:latin typeface="Arial" charset="0"/>
                <a:ea typeface="Arial" charset="0"/>
                <a:cs typeface="Arial" charset="0"/>
              </a:rPr>
              <a:t>Xcode es un entorno de desarrollo creado por Apple y es la aplicación principal de la suite de desarrollo de aplicaciones para iOS y Mac OS. Se puede descargar desde la Mac App Store o desde el portal de desarrolladores de Apple totalmente gratis. Asegúrate de siempre mantener esta aplicación actualizada hasta su versión más reciente, Apple la mejora con bastante frecuencia..</a:t>
            </a:r>
            <a:endParaRPr lang="es-ES_tradnl" sz="2000" b="1" dirty="0">
              <a:solidFill>
                <a:schemeClr val="tx1"/>
              </a:solidFill>
              <a:latin typeface="Arial" charset="0"/>
              <a:ea typeface="Arial" charset="0"/>
              <a:cs typeface="Arial" charset="0"/>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5802" y="1768530"/>
            <a:ext cx="1717207" cy="1717207"/>
          </a:xfrm>
          <a:prstGeom prst="rect">
            <a:avLst/>
          </a:prstGeom>
        </p:spPr>
      </p:pic>
    </p:spTree>
    <p:extLst>
      <p:ext uri="{BB962C8B-B14F-4D97-AF65-F5344CB8AC3E}">
        <p14:creationId xmlns:p14="http://schemas.microsoft.com/office/powerpoint/2010/main" val="1784484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a:latin typeface="Arial" charset="0"/>
                <a:ea typeface="Arial" charset="0"/>
                <a:cs typeface="Arial" charset="0"/>
              </a:rPr>
              <a:t>Crear nuestro primer proyecto en Xcode</a:t>
            </a:r>
          </a:p>
        </p:txBody>
      </p:sp>
      <p:sp>
        <p:nvSpPr>
          <p:cNvPr id="3" name="Marcador de contenido 2"/>
          <p:cNvSpPr>
            <a:spLocks noGrp="1"/>
          </p:cNvSpPr>
          <p:nvPr>
            <p:ph idx="1"/>
          </p:nvPr>
        </p:nvSpPr>
        <p:spPr>
          <a:xfrm>
            <a:off x="782265" y="1429232"/>
            <a:ext cx="8596668" cy="1002336"/>
          </a:xfrm>
        </p:spPr>
        <p:txBody>
          <a:bodyPr/>
          <a:lstStyle/>
          <a:p>
            <a:r>
              <a:rPr lang="es-ES_tradnl" b="1" dirty="0"/>
              <a:t>Paso 1:</a:t>
            </a:r>
            <a:r>
              <a:rPr lang="es-ES_tradnl" dirty="0"/>
              <a:t> Deberías ver una ventana de bienvenida con una lista de los proyectos recientemente abiertos del lado derecho; si lo acabas de instalar, esta lista debería estar vacía.</a:t>
            </a:r>
          </a:p>
        </p:txBody>
      </p:sp>
      <p:pic>
        <p:nvPicPr>
          <p:cNvPr id="6" name="Imagen 5">
            <a:extLst>
              <a:ext uri="{FF2B5EF4-FFF2-40B4-BE49-F238E27FC236}">
                <a16:creationId xmlns:a16="http://schemas.microsoft.com/office/drawing/2014/main" id="{C886EDEC-8D9E-0142-8DC4-6D8C3A1F36FA}"/>
              </a:ext>
            </a:extLst>
          </p:cNvPr>
          <p:cNvPicPr>
            <a:picLocks noChangeAspect="1"/>
          </p:cNvPicPr>
          <p:nvPr/>
        </p:nvPicPr>
        <p:blipFill>
          <a:blip r:embed="rId2"/>
          <a:stretch>
            <a:fillRect/>
          </a:stretch>
        </p:blipFill>
        <p:spPr>
          <a:xfrm>
            <a:off x="1676400" y="2516281"/>
            <a:ext cx="6508750" cy="3732119"/>
          </a:xfrm>
          <a:prstGeom prst="rect">
            <a:avLst/>
          </a:prstGeom>
        </p:spPr>
      </p:pic>
    </p:spTree>
    <p:extLst>
      <p:ext uri="{BB962C8B-B14F-4D97-AF65-F5344CB8AC3E}">
        <p14:creationId xmlns:p14="http://schemas.microsoft.com/office/powerpoint/2010/main" val="505360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a:latin typeface="Arial" charset="0"/>
                <a:ea typeface="Arial" charset="0"/>
                <a:cs typeface="Arial" charset="0"/>
              </a:rPr>
              <a:t>Crear nuestro primer proyecto en Xcode</a:t>
            </a:r>
            <a:endParaRPr lang="es-ES_tradnl" dirty="0"/>
          </a:p>
        </p:txBody>
      </p:sp>
      <p:sp>
        <p:nvSpPr>
          <p:cNvPr id="7" name="Marcador de contenido 2"/>
          <p:cNvSpPr>
            <a:spLocks noGrp="1"/>
          </p:cNvSpPr>
          <p:nvPr>
            <p:ph idx="1"/>
          </p:nvPr>
        </p:nvSpPr>
        <p:spPr>
          <a:xfrm>
            <a:off x="782264" y="1429232"/>
            <a:ext cx="9650889" cy="1002336"/>
          </a:xfrm>
        </p:spPr>
        <p:txBody>
          <a:bodyPr>
            <a:normAutofit fontScale="92500"/>
          </a:bodyPr>
          <a:lstStyle/>
          <a:p>
            <a:r>
              <a:rPr lang="es-ES_tradnl" b="1" dirty="0"/>
              <a:t>Paso 2:</a:t>
            </a:r>
            <a:r>
              <a:rPr lang="es-ES_tradnl" dirty="0"/>
              <a:t> Vamos a crear un nuevo proyecto. Haz </a:t>
            </a:r>
            <a:r>
              <a:rPr lang="es-ES_tradnl" dirty="0" err="1"/>
              <a:t>click</a:t>
            </a:r>
            <a:r>
              <a:rPr lang="es-ES_tradnl" dirty="0"/>
              <a:t> en "</a:t>
            </a:r>
            <a:r>
              <a:rPr lang="es-ES_tradnl" dirty="0" err="1"/>
              <a:t>Create</a:t>
            </a:r>
            <a:r>
              <a:rPr lang="es-ES_tradnl" dirty="0"/>
              <a:t> a new Xcode </a:t>
            </a:r>
            <a:r>
              <a:rPr lang="es-ES_tradnl" dirty="0" err="1"/>
              <a:t>project</a:t>
            </a:r>
            <a:r>
              <a:rPr lang="es-ES_tradnl" dirty="0"/>
              <a:t>" en la ventana de bienvenida o puedes también ir a, File &gt; New &gt; Project, en nuestro caso debemos irnos al apartado  de </a:t>
            </a:r>
            <a:r>
              <a:rPr lang="es-ES_tradnl" dirty="0" err="1"/>
              <a:t>MacOS</a:t>
            </a:r>
            <a:r>
              <a:rPr lang="es-ES_tradnl" dirty="0"/>
              <a:t> para empezar a programar nuestra primera aplicación en </a:t>
            </a:r>
            <a:r>
              <a:rPr lang="es-ES_tradnl" dirty="0" err="1"/>
              <a:t>MacOS</a:t>
            </a:r>
            <a:r>
              <a:rPr lang="es-ES_tradnl" dirty="0"/>
              <a:t>.</a:t>
            </a:r>
          </a:p>
        </p:txBody>
      </p:sp>
      <p:pic>
        <p:nvPicPr>
          <p:cNvPr id="5" name="Imagen 4">
            <a:extLst>
              <a:ext uri="{FF2B5EF4-FFF2-40B4-BE49-F238E27FC236}">
                <a16:creationId xmlns:a16="http://schemas.microsoft.com/office/drawing/2014/main" id="{DE01602C-0047-AF47-BC0D-5993C66BD820}"/>
              </a:ext>
            </a:extLst>
          </p:cNvPr>
          <p:cNvPicPr>
            <a:picLocks noChangeAspect="1"/>
          </p:cNvPicPr>
          <p:nvPr/>
        </p:nvPicPr>
        <p:blipFill>
          <a:blip r:embed="rId2"/>
          <a:stretch>
            <a:fillRect/>
          </a:stretch>
        </p:blipFill>
        <p:spPr>
          <a:xfrm>
            <a:off x="1933987" y="2431568"/>
            <a:ext cx="7340015" cy="4327518"/>
          </a:xfrm>
          <a:prstGeom prst="rect">
            <a:avLst/>
          </a:prstGeom>
        </p:spPr>
      </p:pic>
    </p:spTree>
    <p:extLst>
      <p:ext uri="{BB962C8B-B14F-4D97-AF65-F5344CB8AC3E}">
        <p14:creationId xmlns:p14="http://schemas.microsoft.com/office/powerpoint/2010/main" val="298650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a:latin typeface="Arial" charset="0"/>
                <a:ea typeface="Arial" charset="0"/>
                <a:cs typeface="Arial" charset="0"/>
              </a:rPr>
              <a:t>Crear nuestro primer proyecto en Xcode</a:t>
            </a:r>
            <a:endParaRPr lang="es-ES_tradnl" dirty="0"/>
          </a:p>
        </p:txBody>
      </p:sp>
      <p:sp>
        <p:nvSpPr>
          <p:cNvPr id="6" name="Marcador de contenido 2"/>
          <p:cNvSpPr>
            <a:spLocks noGrp="1"/>
          </p:cNvSpPr>
          <p:nvPr>
            <p:ph idx="1"/>
          </p:nvPr>
        </p:nvSpPr>
        <p:spPr>
          <a:xfrm>
            <a:off x="782264" y="1429231"/>
            <a:ext cx="10385408" cy="5226401"/>
          </a:xfrm>
        </p:spPr>
        <p:txBody>
          <a:bodyPr>
            <a:normAutofit/>
          </a:bodyPr>
          <a:lstStyle/>
          <a:p>
            <a:r>
              <a:rPr lang="es-ES_tradnl" b="1" dirty="0"/>
              <a:t>Paso 3:</a:t>
            </a:r>
            <a:r>
              <a:rPr lang="es-ES_tradnl" dirty="0"/>
              <a:t> En las opciones del proyecto colocamos lo siguiente: </a:t>
            </a:r>
          </a:p>
          <a:p>
            <a:r>
              <a:rPr lang="es-ES_tradnl" b="1" dirty="0" err="1"/>
              <a:t>Product</a:t>
            </a:r>
            <a:r>
              <a:rPr lang="es-ES_tradnl" b="1" dirty="0"/>
              <a:t> </a:t>
            </a:r>
            <a:r>
              <a:rPr lang="es-ES_tradnl" b="1" dirty="0" err="1"/>
              <a:t>Name</a:t>
            </a:r>
            <a:r>
              <a:rPr lang="es-ES_tradnl" b="1" dirty="0"/>
              <a:t>: </a:t>
            </a:r>
            <a:r>
              <a:rPr lang="es-ES_tradnl" dirty="0"/>
              <a:t>Este es el nombre de la aplicación.</a:t>
            </a:r>
          </a:p>
          <a:p>
            <a:r>
              <a:rPr lang="es-ES_tradnl" b="1" dirty="0" err="1"/>
              <a:t>Organization</a:t>
            </a:r>
            <a:r>
              <a:rPr lang="es-ES_tradnl" b="1" dirty="0"/>
              <a:t> </a:t>
            </a:r>
            <a:r>
              <a:rPr lang="es-ES_tradnl" b="1" dirty="0" err="1"/>
              <a:t>Name</a:t>
            </a:r>
            <a:r>
              <a:rPr lang="es-ES_tradnl" b="1" dirty="0"/>
              <a:t>: </a:t>
            </a:r>
            <a:r>
              <a:rPr lang="es-ES_tradnl" dirty="0"/>
              <a:t>El nombre de la organización que desarrolla la app.</a:t>
            </a:r>
          </a:p>
          <a:p>
            <a:r>
              <a:rPr lang="es-ES_tradnl" b="1" dirty="0" err="1"/>
              <a:t>Organization</a:t>
            </a:r>
            <a:r>
              <a:rPr lang="es-ES_tradnl" b="1" dirty="0"/>
              <a:t> </a:t>
            </a:r>
            <a:r>
              <a:rPr lang="es-ES_tradnl" b="1" dirty="0" err="1"/>
              <a:t>Identifier</a:t>
            </a:r>
            <a:r>
              <a:rPr lang="es-ES_tradnl" b="1" dirty="0"/>
              <a:t>: </a:t>
            </a:r>
            <a:r>
              <a:rPr lang="es-ES_tradnl" dirty="0"/>
              <a:t>El identificador de tu compañía. Apple recomienda que sean un reverse </a:t>
            </a:r>
            <a:r>
              <a:rPr lang="es-ES_tradnl" dirty="0" err="1"/>
              <a:t>url</a:t>
            </a:r>
            <a:r>
              <a:rPr lang="es-ES_tradnl" dirty="0"/>
              <a:t> (</a:t>
            </a:r>
            <a:r>
              <a:rPr lang="es-ES_tradnl" dirty="0" err="1"/>
              <a:t>url</a:t>
            </a:r>
            <a:r>
              <a:rPr lang="es-ES_tradnl" dirty="0"/>
              <a:t> en reverso).Ejemplo. com.ejercicio1.</a:t>
            </a:r>
          </a:p>
          <a:p>
            <a:r>
              <a:rPr lang="es-ES_tradnl" b="1" dirty="0" err="1"/>
              <a:t>Language</a:t>
            </a:r>
            <a:r>
              <a:rPr lang="es-ES_tradnl" b="1" dirty="0"/>
              <a:t>/interface: </a:t>
            </a:r>
            <a:r>
              <a:rPr lang="es-ES_tradnl" dirty="0"/>
              <a:t>En esta sección se seleccionara el lenguaje de programación en este caso solo tenemos 2 uno de ellos es Objective-C, Swift , y en las ultimas versiones </a:t>
            </a:r>
            <a:r>
              <a:rPr lang="es-ES_tradnl" dirty="0" err="1"/>
              <a:t>SwiftUI</a:t>
            </a:r>
            <a:r>
              <a:rPr lang="es-ES_tradnl" dirty="0"/>
              <a:t> (Desarrollo Universal)</a:t>
            </a:r>
          </a:p>
          <a:p>
            <a:r>
              <a:rPr lang="es-ES_tradnl" dirty="0"/>
              <a:t>Hay un apartado donde noes esta preguntando nuestra primer aplicación si queremos iniciar usando </a:t>
            </a:r>
            <a:r>
              <a:rPr lang="es-ES_tradnl" dirty="0" err="1"/>
              <a:t>Storyboard</a:t>
            </a:r>
            <a:r>
              <a:rPr lang="es-ES_tradnl" dirty="0"/>
              <a:t> lo dejáremos seleccionado.</a:t>
            </a:r>
          </a:p>
          <a:p>
            <a:r>
              <a:rPr lang="es-ES_tradnl" b="1" dirty="0" err="1"/>
              <a:t>Include</a:t>
            </a:r>
            <a:r>
              <a:rPr lang="es-ES_tradnl" b="1" dirty="0"/>
              <a:t> </a:t>
            </a:r>
            <a:r>
              <a:rPr lang="es-ES_tradnl" b="1" dirty="0" err="1"/>
              <a:t>Unit</a:t>
            </a:r>
            <a:r>
              <a:rPr lang="es-ES_tradnl" b="1" dirty="0"/>
              <a:t> </a:t>
            </a:r>
            <a:r>
              <a:rPr lang="es-ES_tradnl" b="1" dirty="0" err="1"/>
              <a:t>Tests</a:t>
            </a:r>
            <a:r>
              <a:rPr lang="es-ES_tradnl" b="1" dirty="0"/>
              <a:t>: </a:t>
            </a:r>
            <a:r>
              <a:rPr lang="es-ES_tradnl" dirty="0"/>
              <a:t>Se refiere si queremos pruebas unitarias a nuestro proyecto.</a:t>
            </a:r>
          </a:p>
          <a:p>
            <a:r>
              <a:rPr lang="es-ES_tradnl" b="1" dirty="0" err="1"/>
              <a:t>Include</a:t>
            </a:r>
            <a:r>
              <a:rPr lang="es-ES_tradnl" b="1" dirty="0"/>
              <a:t> UI Test: </a:t>
            </a:r>
            <a:r>
              <a:rPr lang="es-ES_tradnl" dirty="0"/>
              <a:t>Se refiere a pruebas de interfaz de usuario.</a:t>
            </a:r>
          </a:p>
          <a:p>
            <a:r>
              <a:rPr lang="es-ES_tradnl" dirty="0"/>
              <a:t> </a:t>
            </a:r>
            <a:r>
              <a:rPr lang="es-ES_tradnl" b="1" dirty="0"/>
              <a:t>Use Core data: </a:t>
            </a:r>
            <a:r>
              <a:rPr lang="es-ES_tradnl" dirty="0"/>
              <a:t>Se basa en base de datos aunque tiene más cosas con que trabajar.</a:t>
            </a:r>
          </a:p>
        </p:txBody>
      </p:sp>
    </p:spTree>
    <p:extLst>
      <p:ext uri="{BB962C8B-B14F-4D97-AF65-F5344CB8AC3E}">
        <p14:creationId xmlns:p14="http://schemas.microsoft.com/office/powerpoint/2010/main" val="1107834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4832" y="278929"/>
            <a:ext cx="8596668" cy="1320800"/>
          </a:xfrm>
        </p:spPr>
        <p:txBody>
          <a:bodyPr/>
          <a:lstStyle/>
          <a:p>
            <a:r>
              <a:rPr lang="es-ES_tradnl" dirty="0">
                <a:latin typeface="Arial" charset="0"/>
                <a:ea typeface="Arial" charset="0"/>
                <a:cs typeface="Arial" charset="0"/>
              </a:rPr>
              <a:t>Crear nuestro primer proyecto en Xcode</a:t>
            </a:r>
            <a:endParaRPr lang="es-ES_tradnl" b="1" dirty="0"/>
          </a:p>
        </p:txBody>
      </p:sp>
      <p:pic>
        <p:nvPicPr>
          <p:cNvPr id="5" name="Imagen 4">
            <a:extLst>
              <a:ext uri="{FF2B5EF4-FFF2-40B4-BE49-F238E27FC236}">
                <a16:creationId xmlns:a16="http://schemas.microsoft.com/office/drawing/2014/main" id="{5B777815-7A08-0744-8170-B8F0F783501B}"/>
              </a:ext>
            </a:extLst>
          </p:cNvPr>
          <p:cNvPicPr>
            <a:picLocks noChangeAspect="1"/>
          </p:cNvPicPr>
          <p:nvPr/>
        </p:nvPicPr>
        <p:blipFill>
          <a:blip r:embed="rId2"/>
          <a:stretch>
            <a:fillRect/>
          </a:stretch>
        </p:blipFill>
        <p:spPr>
          <a:xfrm>
            <a:off x="673100" y="920318"/>
            <a:ext cx="9822529" cy="5772582"/>
          </a:xfrm>
          <a:prstGeom prst="rect">
            <a:avLst/>
          </a:prstGeom>
        </p:spPr>
      </p:pic>
    </p:spTree>
    <p:extLst>
      <p:ext uri="{BB962C8B-B14F-4D97-AF65-F5344CB8AC3E}">
        <p14:creationId xmlns:p14="http://schemas.microsoft.com/office/powerpoint/2010/main" val="1088358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a:latin typeface="Arial" charset="0"/>
                <a:ea typeface="Arial" charset="0"/>
                <a:cs typeface="Arial" charset="0"/>
              </a:rPr>
              <a:t>Crear nuestro primer proyecto en Xcode</a:t>
            </a:r>
            <a:endParaRPr lang="es-ES_tradnl" dirty="0"/>
          </a:p>
        </p:txBody>
      </p:sp>
      <p:sp>
        <p:nvSpPr>
          <p:cNvPr id="5" name="Marcador de contenido 2"/>
          <p:cNvSpPr>
            <a:spLocks noGrp="1"/>
          </p:cNvSpPr>
          <p:nvPr>
            <p:ph idx="1"/>
          </p:nvPr>
        </p:nvSpPr>
        <p:spPr>
          <a:xfrm>
            <a:off x="782264" y="1429231"/>
            <a:ext cx="9650889" cy="1239017"/>
          </a:xfrm>
        </p:spPr>
        <p:txBody>
          <a:bodyPr>
            <a:normAutofit lnSpcReduction="10000"/>
          </a:bodyPr>
          <a:lstStyle/>
          <a:p>
            <a:r>
              <a:rPr lang="es-ES_tradnl" dirty="0"/>
              <a:t> Hacemos  </a:t>
            </a:r>
            <a:r>
              <a:rPr lang="es-ES_tradnl" dirty="0" err="1"/>
              <a:t>click</a:t>
            </a:r>
            <a:r>
              <a:rPr lang="es-ES_tradnl" dirty="0"/>
              <a:t> en continuar y guardamos el proyecto en la dirección de nuestra preferencia.</a:t>
            </a:r>
          </a:p>
          <a:p>
            <a:r>
              <a:rPr lang="es-ES_tradnl" dirty="0"/>
              <a:t>Ahora tenemos ante nosotros la ventana principal del proyecto. Te explicaré la función de cada parte.</a:t>
            </a:r>
          </a:p>
        </p:txBody>
      </p:sp>
      <p:pic>
        <p:nvPicPr>
          <p:cNvPr id="6" name="Imagen 5">
            <a:extLst>
              <a:ext uri="{FF2B5EF4-FFF2-40B4-BE49-F238E27FC236}">
                <a16:creationId xmlns:a16="http://schemas.microsoft.com/office/drawing/2014/main" id="{BC945BDF-3844-EB4F-954E-5093F99205CF}"/>
              </a:ext>
            </a:extLst>
          </p:cNvPr>
          <p:cNvPicPr>
            <a:picLocks noChangeAspect="1"/>
          </p:cNvPicPr>
          <p:nvPr/>
        </p:nvPicPr>
        <p:blipFill>
          <a:blip r:embed="rId2"/>
          <a:stretch>
            <a:fillRect/>
          </a:stretch>
        </p:blipFill>
        <p:spPr>
          <a:xfrm>
            <a:off x="3062460" y="2750031"/>
            <a:ext cx="6716540" cy="3970605"/>
          </a:xfrm>
          <a:prstGeom prst="rect">
            <a:avLst/>
          </a:prstGeom>
        </p:spPr>
      </p:pic>
    </p:spTree>
    <p:extLst>
      <p:ext uri="{BB962C8B-B14F-4D97-AF65-F5344CB8AC3E}">
        <p14:creationId xmlns:p14="http://schemas.microsoft.com/office/powerpoint/2010/main" val="1244629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p:cNvSpPr txBox="1">
            <a:spLocks/>
          </p:cNvSpPr>
          <p:nvPr/>
        </p:nvSpPr>
        <p:spPr>
          <a:xfrm>
            <a:off x="1114955" y="668910"/>
            <a:ext cx="9294496" cy="2387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ES_tradnl" dirty="0">
                <a:latin typeface="Arial" charset="0"/>
                <a:ea typeface="Arial" charset="0"/>
                <a:cs typeface="Arial" charset="0"/>
              </a:rPr>
              <a:t>La introducción al constructor de interfaz (Interface Builder)</a:t>
            </a:r>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2047" y="3191422"/>
            <a:ext cx="2390962" cy="2390962"/>
          </a:xfrm>
          <a:prstGeom prst="rect">
            <a:avLst/>
          </a:prstGeom>
        </p:spPr>
      </p:pic>
    </p:spTree>
    <p:extLst>
      <p:ext uri="{BB962C8B-B14F-4D97-AF65-F5344CB8AC3E}">
        <p14:creationId xmlns:p14="http://schemas.microsoft.com/office/powerpoint/2010/main" val="16509878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a:t>Interface Builder</a:t>
            </a:r>
          </a:p>
        </p:txBody>
      </p:sp>
      <p:sp>
        <p:nvSpPr>
          <p:cNvPr id="3" name="Marcador de contenido 2"/>
          <p:cNvSpPr>
            <a:spLocks noGrp="1"/>
          </p:cNvSpPr>
          <p:nvPr>
            <p:ph idx="1"/>
          </p:nvPr>
        </p:nvSpPr>
        <p:spPr/>
        <p:txBody>
          <a:bodyPr/>
          <a:lstStyle/>
          <a:p>
            <a:r>
              <a:rPr lang="es-ES_tradnl" dirty="0"/>
              <a:t>Interface Builder es la creación de interfaces de usuario de manera fácil y rápida y nos ayuda para relacionar los controles hechos con el código para que tengamos una mejor experiencia como desarrolladores para el uso de esta interfaz.</a:t>
            </a:r>
          </a:p>
          <a:p>
            <a:r>
              <a:rPr lang="es-ES_tradnl" dirty="0"/>
              <a:t>Vamos a conocer como está estructurado el IDE de programación Xcode como primer punto tenemos aquí la ventana principal del proyecto, pasaremos a explicar cómo funciona cada sección.</a:t>
            </a:r>
          </a:p>
        </p:txBody>
      </p:sp>
    </p:spTree>
    <p:extLst>
      <p:ext uri="{BB962C8B-B14F-4D97-AF65-F5344CB8AC3E}">
        <p14:creationId xmlns:p14="http://schemas.microsoft.com/office/powerpoint/2010/main" val="1344609857"/>
      </p:ext>
    </p:extLst>
  </p:cSld>
  <p:clrMapOvr>
    <a:masterClrMapping/>
  </p:clrMapOvr>
</p:sld>
</file>

<file path=ppt/theme/theme1.xml><?xml version="1.0" encoding="utf-8"?>
<a:theme xmlns:a="http://schemas.openxmlformats.org/drawingml/2006/main" name="Faceta">
  <a:themeElements>
    <a:clrScheme name="Naran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4823</TotalTime>
  <Words>718</Words>
  <Application>Microsoft Macintosh PowerPoint</Application>
  <PresentationFormat>Panorámica</PresentationFormat>
  <Paragraphs>46</Paragraphs>
  <Slides>14</Slides>
  <Notes>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14</vt:i4>
      </vt:variant>
    </vt:vector>
  </HeadingPairs>
  <TitlesOfParts>
    <vt:vector size="19" baseType="lpstr">
      <vt:lpstr>Arial</vt:lpstr>
      <vt:lpstr>Calibri</vt:lpstr>
      <vt:lpstr>Trebuchet MS</vt:lpstr>
      <vt:lpstr>Wingdings 3</vt:lpstr>
      <vt:lpstr>Faceta</vt:lpstr>
      <vt:lpstr>Introducción al entorno de desarrollo integrado Xcode</vt:lpstr>
      <vt:lpstr>Xcode</vt:lpstr>
      <vt:lpstr>Crear nuestro primer proyecto en Xcode</vt:lpstr>
      <vt:lpstr>Crear nuestro primer proyecto en Xcode</vt:lpstr>
      <vt:lpstr>Crear nuestro primer proyecto en Xcode</vt:lpstr>
      <vt:lpstr>Crear nuestro primer proyecto en Xcode</vt:lpstr>
      <vt:lpstr>Crear nuestro primer proyecto en Xcode</vt:lpstr>
      <vt:lpstr>Presentación de PowerPoint</vt:lpstr>
      <vt:lpstr>Interface Builder</vt:lpstr>
      <vt:lpstr>Interface Builder</vt:lpstr>
      <vt:lpstr>Interface Builder</vt:lpstr>
      <vt:lpstr>Interface Builder</vt:lpstr>
      <vt:lpstr>Interface Builder</vt:lpstr>
      <vt:lpstr>Conexión mediante los Outlet’s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 a Objetive-c</dc:title>
  <dc:creator>felipe hernadez</dc:creator>
  <cp:lastModifiedBy>Felipe Hernández P.</cp:lastModifiedBy>
  <cp:revision>58</cp:revision>
  <dcterms:created xsi:type="dcterms:W3CDTF">2016-08-30T00:56:55Z</dcterms:created>
  <dcterms:modified xsi:type="dcterms:W3CDTF">2021-01-22T22:57:43Z</dcterms:modified>
</cp:coreProperties>
</file>

<file path=docProps/thumbnail.jpeg>
</file>